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79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2" r:id="rId26"/>
    <p:sldId id="281" r:id="rId27"/>
  </p:sldIdLst>
  <p:sldSz cx="9217025" cy="5184775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hlink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AFAF9"/>
    <a:srgbClr val="F0F0EB"/>
    <a:srgbClr val="FEFAEC"/>
    <a:srgbClr val="EAB90C"/>
    <a:srgbClr val="07529A"/>
    <a:srgbClr val="909085"/>
    <a:srgbClr val="E8F4FE"/>
    <a:srgbClr val="D7EBF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274" y="230"/>
      </p:cViewPr>
      <p:guideLst>
        <p:guide orient="horz" pos="590"/>
        <p:guide orient="horz" pos="771"/>
        <p:guide orient="horz" pos="1724"/>
        <p:guide orient="horz" pos="1905"/>
        <p:guide orient="horz" pos="3039"/>
        <p:guide orient="horz" pos="3221"/>
        <p:guide orient="horz" pos="182"/>
        <p:guide orient="horz" pos="2858"/>
        <p:guide pos="181"/>
        <p:guide pos="5625"/>
        <p:guide pos="2994"/>
        <p:guide pos="28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-2754" y="-96"/>
      </p:cViewPr>
      <p:guideLst>
        <p:guide orient="horz" pos="738"/>
        <p:guide orient="horz" pos="5310"/>
        <p:guide pos="23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09047" y="37304"/>
            <a:ext cx="5222400" cy="3024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300"/>
            </a:lvl1pPr>
          </a:lstStyle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961856" y="37304"/>
            <a:ext cx="921600" cy="3024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1300"/>
            </a:lvl1pPr>
          </a:lstStyle>
          <a:p>
            <a:fld id="{9726303E-CDC6-4E11-A9F4-E5CE5F23E089}" type="datetimeFigureOut">
              <a:rPr lang="de-DE" smtClean="0"/>
              <a:pPr/>
              <a:t>19.04.2021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09047" y="9261529"/>
            <a:ext cx="5376000" cy="3024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300"/>
            </a:lvl1pPr>
          </a:lstStyle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69090" y="9261529"/>
            <a:ext cx="614400" cy="3024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300"/>
            </a:lvl1pPr>
          </a:lstStyle>
          <a:p>
            <a:fld id="{B40210A4-2901-42F9-8CA9-E251F67383C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4578950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/>
          <p:cNvSpPr>
            <a:spLocks noChangeAspect="1"/>
          </p:cNvSpPr>
          <p:nvPr/>
        </p:nvSpPr>
        <p:spPr bwMode="auto">
          <a:xfrm>
            <a:off x="840388" y="4951817"/>
            <a:ext cx="6043170" cy="3987399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117157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31642" y="4951817"/>
            <a:ext cx="6451917" cy="400724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Kopfzeilenplatzhalter 1"/>
          <p:cNvSpPr>
            <a:spLocks noGrp="1"/>
          </p:cNvSpPr>
          <p:nvPr>
            <p:ph type="hdr" sz="quarter"/>
          </p:nvPr>
        </p:nvSpPr>
        <p:spPr>
          <a:xfrm>
            <a:off x="432239" y="37304"/>
            <a:ext cx="5222400" cy="3024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300"/>
            </a:lvl1pPr>
          </a:lstStyle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961856" y="37304"/>
            <a:ext cx="921600" cy="3024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1300"/>
            </a:lvl1pPr>
          </a:lstStyle>
          <a:p>
            <a:fld id="{9726303E-CDC6-4E11-A9F4-E5CE5F23E089}" type="datetimeFigureOut">
              <a:rPr lang="de-DE" smtClean="0"/>
              <a:pPr/>
              <a:t>19.04.2021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4"/>
          </p:nvPr>
        </p:nvSpPr>
        <p:spPr>
          <a:xfrm>
            <a:off x="432239" y="9261529"/>
            <a:ext cx="5376000" cy="3024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300"/>
            </a:lvl1pPr>
          </a:lstStyle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5"/>
          </p:nvPr>
        </p:nvSpPr>
        <p:spPr>
          <a:xfrm>
            <a:off x="6269090" y="9261529"/>
            <a:ext cx="614400" cy="3024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300"/>
            </a:lvl1pPr>
          </a:lstStyle>
          <a:p>
            <a:fld id="{B40210A4-2901-42F9-8CA9-E251F67383C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431801" y="5859066"/>
            <a:ext cx="6527799" cy="24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2727082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1171575"/>
            <a:ext cx="6400800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A336BE0C-0941-4702-AA26-26487BAD34EF}" type="datetime1">
              <a:rPr lang="de-DE" smtClean="0"/>
              <a:pPr/>
              <a:t>19.04.2021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210A4-2901-42F9-8CA9-E251F67383C7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/>
          <p:cNvGrpSpPr>
            <a:grpSpLocks noChangeAspect="1"/>
          </p:cNvGrpSpPr>
          <p:nvPr userDrawn="1"/>
        </p:nvGrpSpPr>
        <p:grpSpPr>
          <a:xfrm>
            <a:off x="3778209" y="0"/>
            <a:ext cx="5444993" cy="5184775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1296784" y="1584403"/>
            <a:ext cx="5040000" cy="360000"/>
          </a:xfrm>
        </p:spPr>
        <p:txBody>
          <a:bodyPr wrap="none" bIns="0" anchor="b" anchorCtr="0"/>
          <a:lstStyle>
            <a:lvl1pPr>
              <a:lnSpc>
                <a:spcPts val="2400"/>
              </a:lnSpc>
              <a:defRPr sz="2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296784" y="1944315"/>
            <a:ext cx="5040000" cy="1872000"/>
          </a:xfrm>
        </p:spPr>
        <p:txBody>
          <a:bodyPr tIns="0" bIns="0"/>
          <a:lstStyle>
            <a:lvl1pPr marL="0" indent="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  <a:defRPr sz="32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70" name="Gruppieren 69"/>
          <p:cNvGrpSpPr>
            <a:grpSpLocks noChangeAspect="1"/>
          </p:cNvGrpSpPr>
          <p:nvPr userDrawn="1"/>
        </p:nvGrpSpPr>
        <p:grpSpPr>
          <a:xfrm>
            <a:off x="288033" y="288203"/>
            <a:ext cx="1686518" cy="648000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7339" y="1223964"/>
            <a:ext cx="4176712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75" y="1223963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287338" y="1223963"/>
            <a:ext cx="4176712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752975" y="1223963"/>
            <a:ext cx="4176713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298598" y="3024188"/>
            <a:ext cx="4165451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75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992" y="1223963"/>
            <a:ext cx="8640000" cy="295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7337" y="4176603"/>
            <a:ext cx="8640000" cy="360000"/>
          </a:xfrm>
        </p:spPr>
        <p:txBody>
          <a:bodyPr anchor="ctr" anchorCtr="0"/>
          <a:lstStyle>
            <a:lvl1pPr marL="0" indent="0">
              <a:buNone/>
              <a:defRPr sz="12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80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88" y="1223962"/>
            <a:ext cx="5904000" cy="331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80720" y="1223962"/>
            <a:ext cx="2448968" cy="3312000"/>
          </a:xfr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8000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88" y="1223962"/>
            <a:ext cx="1871900" cy="1512888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48272" y="1223962"/>
            <a:ext cx="6481416" cy="3312000"/>
          </a:xfrm>
        </p:spPr>
        <p:txBody>
          <a:bodyPr numCol="2" spcCol="21600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87338" y="3024188"/>
            <a:ext cx="1873250" cy="1512887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-1" y="936626"/>
            <a:ext cx="9217025" cy="4248150"/>
          </a:xfrm>
          <a:noFill/>
        </p:spPr>
        <p:txBody>
          <a:bodyPr lIns="1296000" tIns="720000" rIns="1440000"/>
          <a:lstStyle>
            <a:lvl1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09950" algn="l"/>
              </a:tabLst>
              <a:defRPr sz="28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296144" y="3313113"/>
            <a:ext cx="4176712" cy="1223962"/>
          </a:xfr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31" name="Gruppieren 30"/>
          <p:cNvGrpSpPr>
            <a:grpSpLocks noChangeAspect="1"/>
          </p:cNvGrpSpPr>
          <p:nvPr userDrawn="1"/>
        </p:nvGrpSpPr>
        <p:grpSpPr>
          <a:xfrm>
            <a:off x="288033" y="288203"/>
            <a:ext cx="1686518" cy="648000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 userDrawn="1"/>
        </p:nvSpPr>
        <p:spPr bwMode="auto">
          <a:xfrm>
            <a:off x="1296143" y="0"/>
            <a:ext cx="7920881" cy="5184000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288032" y="5256683"/>
            <a:ext cx="864000" cy="288000"/>
          </a:xfrm>
        </p:spPr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088232" y="5256715"/>
            <a:ext cx="5040000" cy="288000"/>
          </a:xfrm>
        </p:spPr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8352992" y="5256683"/>
            <a:ext cx="576000" cy="288000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68752" y="1223963"/>
            <a:ext cx="2160936" cy="331311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87339" y="1223963"/>
            <a:ext cx="6192000" cy="33120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992" y="1224603"/>
            <a:ext cx="8640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99837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1296864" y="1584307"/>
            <a:ext cx="6480000" cy="360000"/>
          </a:xfrm>
        </p:spPr>
        <p:txBody>
          <a:bodyPr wrap="none" bIns="0" anchor="b" anchorCtr="0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2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1296864" y="1944507"/>
            <a:ext cx="6480000" cy="1728000"/>
          </a:xfrm>
        </p:spPr>
        <p:txBody>
          <a:bodyPr anchor="t"/>
          <a:lstStyle>
            <a:lvl1pPr algn="l">
              <a:lnSpc>
                <a:spcPts val="4400"/>
              </a:lnSpc>
              <a:defRPr sz="40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288032" y="5256683"/>
            <a:ext cx="864000" cy="288000"/>
          </a:xfrm>
        </p:spPr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088232" y="5256715"/>
            <a:ext cx="5040000" cy="288000"/>
          </a:xfrm>
        </p:spPr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8352992" y="5256683"/>
            <a:ext cx="576000" cy="288000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10" name="Gruppieren 9"/>
          <p:cNvGrpSpPr>
            <a:grpSpLocks noChangeAspect="1"/>
          </p:cNvGrpSpPr>
          <p:nvPr userDrawn="1"/>
        </p:nvGrpSpPr>
        <p:grpSpPr>
          <a:xfrm>
            <a:off x="288034" y="288203"/>
            <a:ext cx="1686520" cy="648000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8496" y="1223491"/>
            <a:ext cx="4176000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528" y="1224603"/>
            <a:ext cx="4176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496" y="1224283"/>
            <a:ext cx="4176000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87784" y="1799827"/>
            <a:ext cx="4176712" cy="2736776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279" y="1224283"/>
            <a:ext cx="4176713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92" y="1800603"/>
            <a:ext cx="4176000" cy="2736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2" y="1223491"/>
            <a:ext cx="1872000" cy="331311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Font typeface="Arial" panose="020B0604020202020204" pitchFamily="34" charset="0"/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48272" y="1223491"/>
            <a:ext cx="6480720" cy="3313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2" y="1224235"/>
            <a:ext cx="8640000" cy="86436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88992" y="2376075"/>
            <a:ext cx="8640000" cy="2160528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8032" y="1224235"/>
            <a:ext cx="8640000" cy="2160000"/>
          </a:xfrm>
        </p:spPr>
        <p:txBody>
          <a:bodyPr/>
          <a:lstStyle>
            <a:lvl1pPr marL="0" indent="0">
              <a:buNone/>
              <a:defRPr sz="1400"/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8032" y="3672603"/>
            <a:ext cx="8640000" cy="86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28803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9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288032" y="3672603"/>
            <a:ext cx="8642350" cy="864000"/>
          </a:xfrm>
        </p:spPr>
        <p:txBody>
          <a:bodyPr/>
          <a:lstStyle>
            <a:lvl1pPr marL="0" indent="0"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spcAft>
                <a:spcPts val="420"/>
              </a:spcAft>
              <a:buNone/>
              <a:defRPr sz="1400"/>
            </a:lvl2pPr>
            <a:lvl3pPr marL="432000" indent="0">
              <a:spcAft>
                <a:spcPts val="420"/>
              </a:spcAft>
              <a:buNone/>
              <a:defRPr sz="1400"/>
            </a:lvl3pPr>
            <a:lvl4pPr marL="648000" indent="0">
              <a:spcAft>
                <a:spcPts val="420"/>
              </a:spcAft>
              <a:buNone/>
              <a:defRPr sz="1400"/>
            </a:lvl4pPr>
            <a:lvl5pPr marL="864000" indent="0">
              <a:spcAft>
                <a:spcPts val="420"/>
              </a:spcAft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727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032" y="1224235"/>
            <a:ext cx="8640000" cy="331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8032" y="4824635"/>
            <a:ext cx="864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88232" y="4824667"/>
            <a:ext cx="5040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52992" y="4824635"/>
            <a:ext cx="576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30" name="Gruppieren 29"/>
          <p:cNvGrpSpPr>
            <a:grpSpLocks noChangeAspect="1"/>
          </p:cNvGrpSpPr>
          <p:nvPr/>
        </p:nvGrpSpPr>
        <p:grpSpPr>
          <a:xfrm>
            <a:off x="288034" y="288203"/>
            <a:ext cx="1686520" cy="648000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287338" y="4824635"/>
            <a:ext cx="86423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4" r:id="rId8"/>
    <p:sldLayoutId id="2147483663" r:id="rId9"/>
    <p:sldLayoutId id="2147483665" r:id="rId10"/>
    <p:sldLayoutId id="2147483661" r:id="rId11"/>
    <p:sldLayoutId id="2147483667" r:id="rId12"/>
    <p:sldLayoutId id="2147483657" r:id="rId13"/>
    <p:sldLayoutId id="2147483670" r:id="rId14"/>
    <p:sldLayoutId id="2147483654" r:id="rId15"/>
    <p:sldLayoutId id="2147483655" r:id="rId16"/>
    <p:sldLayoutId id="2147483668" r:id="rId17"/>
    <p:sldLayoutId id="2147483658" r:id="rId18"/>
    <p:sldLayoutId id="2147483659" r:id="rId19"/>
  </p:sldLayoutIdLst>
  <p:hf hdr="0"/>
  <p:txStyles>
    <p:titleStyle>
      <a:lvl1pPr algn="l" defTabSz="914400" rtl="0" eaLnBrk="1" latinLnBrk="0" hangingPunct="1">
        <a:lnSpc>
          <a:spcPts val="2600"/>
        </a:lnSpc>
        <a:spcBef>
          <a:spcPts val="600"/>
        </a:spcBef>
        <a:buNone/>
        <a:defRPr sz="24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spcBef>
          <a:spcPts val="600"/>
        </a:spcBef>
        <a:spcAft>
          <a:spcPts val="6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32000" indent="-216000" algn="l" defTabSz="914400" rtl="0" eaLnBrk="1" latinLnBrk="0" hangingPunct="1">
        <a:spcBef>
          <a:spcPts val="600"/>
        </a:spcBef>
        <a:spcAft>
          <a:spcPts val="3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648000" indent="-216000" algn="l" defTabSz="914400" rtl="0" eaLnBrk="1" latinLnBrk="0" hangingPunct="1">
        <a:spcBef>
          <a:spcPts val="300"/>
        </a:spcBef>
        <a:spcAft>
          <a:spcPts val="3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864000" indent="-216000" algn="l" defTabSz="914400" rtl="0" eaLnBrk="1" latinLnBrk="0" hangingPunct="1">
        <a:spcBef>
          <a:spcPts val="300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080000" indent="-216000" algn="l" defTabSz="914400" rtl="0" eaLnBrk="1" latinLnBrk="0" hangingPunct="1">
        <a:spcBef>
          <a:spcPts val="0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784" y="1584403"/>
            <a:ext cx="5040000" cy="863968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6784" y="2880419"/>
            <a:ext cx="5040000" cy="935896"/>
          </a:xfrm>
        </p:spPr>
        <p:txBody>
          <a:bodyPr/>
          <a:lstStyle/>
          <a:p>
            <a:r>
              <a:rPr lang="en-US" sz="2400" dirty="0" err="1" smtClean="0"/>
              <a:t>Sommersemester</a:t>
            </a:r>
            <a:r>
              <a:rPr lang="en-US" sz="2400" dirty="0" smtClean="0"/>
              <a:t> </a:t>
            </a:r>
            <a:r>
              <a:rPr lang="en-US" sz="2400" dirty="0" smtClean="0"/>
              <a:t>2021</a:t>
            </a:r>
            <a:endParaRPr lang="en-US" sz="2400" dirty="0" smtClean="0"/>
          </a:p>
          <a:p>
            <a:r>
              <a:rPr lang="en-US" sz="2400" dirty="0" smtClean="0"/>
              <a:t>Mo. </a:t>
            </a:r>
            <a:r>
              <a:rPr lang="en-US" sz="2400" dirty="0" smtClean="0"/>
              <a:t>14-16 </a:t>
            </a:r>
            <a:r>
              <a:rPr lang="en-US" sz="2400" dirty="0" err="1" smtClean="0"/>
              <a:t>Uhr</a:t>
            </a:r>
            <a:endParaRPr lang="de-DE" sz="2400" dirty="0"/>
          </a:p>
        </p:txBody>
      </p:sp>
    </p:spTree>
    <p:extLst>
      <p:ext uri="{BB962C8B-B14F-4D97-AF65-F5344CB8AC3E}">
        <p14:creationId xmlns="" xmlns:p14="http://schemas.microsoft.com/office/powerpoint/2010/main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2b – Logical Link </a:t>
            </a:r>
            <a:r>
              <a:rPr lang="de-DE" dirty="0" err="1" smtClean="0"/>
              <a:t>Control</a:t>
            </a:r>
            <a:r>
              <a:rPr lang="de-DE" dirty="0" smtClean="0"/>
              <a:t> (LLC)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Übertragene Einheiten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UFrames</a:t>
            </a:r>
            <a:r>
              <a:rPr lang="de-DE" dirty="0" smtClean="0"/>
              <a:t> (</a:t>
            </a:r>
            <a:r>
              <a:rPr lang="de-DE" dirty="0" err="1" smtClean="0"/>
              <a:t>unnumbered</a:t>
            </a:r>
            <a:r>
              <a:rPr lang="de-DE" dirty="0" smtClean="0"/>
              <a:t>) – Link </a:t>
            </a:r>
            <a:r>
              <a:rPr lang="de-DE" dirty="0" err="1" smtClean="0"/>
              <a:t>control</a:t>
            </a:r>
            <a:r>
              <a:rPr lang="de-DE" dirty="0" smtClean="0"/>
              <a:t> (</a:t>
            </a:r>
            <a:r>
              <a:rPr lang="de-DE" dirty="0" err="1" smtClean="0"/>
              <a:t>Disconnect</a:t>
            </a:r>
            <a:r>
              <a:rPr lang="de-DE" dirty="0" smtClean="0"/>
              <a:t> Mode, etc.)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SFrames</a:t>
            </a:r>
            <a:r>
              <a:rPr lang="de-DE" dirty="0" smtClean="0"/>
              <a:t> (</a:t>
            </a:r>
            <a:r>
              <a:rPr lang="de-DE" dirty="0" err="1" smtClean="0"/>
              <a:t>supervisory</a:t>
            </a:r>
            <a:r>
              <a:rPr lang="de-DE" dirty="0" smtClean="0"/>
              <a:t>) – Management (Receiver </a:t>
            </a:r>
            <a:r>
              <a:rPr lang="de-DE" dirty="0" err="1" smtClean="0"/>
              <a:t>ready</a:t>
            </a:r>
            <a:r>
              <a:rPr lang="de-DE" dirty="0" smtClean="0"/>
              <a:t>, R. not </a:t>
            </a:r>
            <a:r>
              <a:rPr lang="de-DE" dirty="0" err="1" smtClean="0"/>
              <a:t>ready</a:t>
            </a:r>
            <a:r>
              <a:rPr lang="de-DE" dirty="0" smtClean="0"/>
              <a:t>, </a:t>
            </a:r>
            <a:r>
              <a:rPr lang="de-DE" dirty="0" err="1" smtClean="0"/>
              <a:t>Reject</a:t>
            </a:r>
            <a:r>
              <a:rPr lang="de-DE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IFrames</a:t>
            </a:r>
            <a:r>
              <a:rPr lang="de-DE" dirty="0" smtClean="0"/>
              <a:t> (</a:t>
            </a:r>
            <a:r>
              <a:rPr lang="de-DE" dirty="0" err="1" smtClean="0"/>
              <a:t>information</a:t>
            </a:r>
            <a:r>
              <a:rPr lang="de-DE" dirty="0" smtClean="0"/>
              <a:t>) – Sequenziell (Payload-Übertragung)</a:t>
            </a:r>
          </a:p>
          <a:p>
            <a:pPr>
              <a:buNone/>
            </a:pPr>
            <a:r>
              <a:rPr lang="de-DE" dirty="0" smtClean="0"/>
              <a:t>Unterschiedliche Dienstklassen / Protokoll-Multiplexing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LLC1 (unbestätigt, verbindungslos)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LLC2 (bestätigt, verbindungsorientiert)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LLC3 (bestätigt, verbindungslos)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LLC4 (Vollduplex Punkt-zu-Punkt)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Zugangsnetze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Standards für den (entfernten) Netzwerkzugang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Modem/ISDN/DSL (PPP)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Über die Telefonleitung (häufig asynchrones DSL)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Ethernet (</a:t>
            </a:r>
            <a:r>
              <a:rPr lang="de-DE" dirty="0" err="1" smtClean="0"/>
              <a:t>PPPoE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Kabelanschluss (</a:t>
            </a:r>
            <a:r>
              <a:rPr lang="de-DE" dirty="0" err="1" smtClean="0"/>
              <a:t>PPPoE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WLAN (</a:t>
            </a:r>
            <a:r>
              <a:rPr lang="de-DE" dirty="0" err="1" smtClean="0"/>
              <a:t>Eduroam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Root-/V-Server im Rechenzentrum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Mobiler Zugang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GSM/UMTS/LTE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5G</a:t>
            </a:r>
          </a:p>
          <a:p>
            <a:pPr lvl="2">
              <a:buNone/>
            </a:pPr>
            <a:endParaRPr lang="de-DE" dirty="0" smtClean="0"/>
          </a:p>
          <a:p>
            <a:pPr lvl="2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Zugangsnetze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PPP (urspr. RFC 1331)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basiert heute häufig auf HDLC (High-Level Data Link </a:t>
            </a:r>
            <a:r>
              <a:rPr lang="de-DE" dirty="0" err="1" smtClean="0"/>
              <a:t>Control</a:t>
            </a:r>
            <a:r>
              <a:rPr lang="de-DE" dirty="0" smtClean="0"/>
              <a:t>; RFC 1662)</a:t>
            </a:r>
          </a:p>
          <a:p>
            <a:pPr lvl="1">
              <a:buFont typeface="Wingdings" pitchFamily="2" charset="2"/>
              <a:buChar char="§"/>
            </a:pPr>
            <a:endParaRPr lang="de-DE" dirty="0" smtClean="0"/>
          </a:p>
          <a:p>
            <a:pPr lvl="2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Abgerundetes Rechteck 6"/>
          <p:cNvSpPr/>
          <p:nvPr/>
        </p:nvSpPr>
        <p:spPr>
          <a:xfrm>
            <a:off x="1152128" y="2628615"/>
            <a:ext cx="2016224" cy="503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accent2"/>
                </a:solidFill>
              </a:rPr>
              <a:t>Link Dead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3600400" y="2628615"/>
            <a:ext cx="2016224" cy="503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accent2"/>
                </a:solidFill>
              </a:rPr>
              <a:t>Link Establishment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048672" y="2628615"/>
            <a:ext cx="2016224" cy="503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accent2"/>
                </a:solidFill>
              </a:rPr>
              <a:t>Authentication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728192" y="3708511"/>
            <a:ext cx="2016224" cy="503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accent2"/>
                </a:solidFill>
              </a:rPr>
              <a:t>Link </a:t>
            </a:r>
            <a:r>
              <a:rPr lang="de-DE" sz="1400" dirty="0" err="1" smtClean="0">
                <a:solidFill>
                  <a:schemeClr val="accent2"/>
                </a:solidFill>
              </a:rPr>
              <a:t>Termination</a:t>
            </a:r>
            <a:endParaRPr lang="de-DE" sz="1400" dirty="0" smtClean="0">
              <a:solidFill>
                <a:schemeClr val="accent2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472608" y="3708511"/>
            <a:ext cx="2016224" cy="503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accent2"/>
                </a:solidFill>
              </a:rPr>
              <a:t>Network Layer Protocol</a:t>
            </a:r>
          </a:p>
        </p:txBody>
      </p:sp>
      <p:cxnSp>
        <p:nvCxnSpPr>
          <p:cNvPr id="13" name="Gerade Verbindung mit Pfeil 12"/>
          <p:cNvCxnSpPr>
            <a:stCxn id="7" idx="3"/>
            <a:endCxn id="8" idx="1"/>
          </p:cNvCxnSpPr>
          <p:nvPr/>
        </p:nvCxnSpPr>
        <p:spPr>
          <a:xfrm>
            <a:off x="3168352" y="2880520"/>
            <a:ext cx="43204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pieren 36"/>
          <p:cNvGrpSpPr/>
          <p:nvPr/>
        </p:nvGrpSpPr>
        <p:grpSpPr>
          <a:xfrm>
            <a:off x="3744416" y="2880520"/>
            <a:ext cx="4483546" cy="1079896"/>
            <a:chOff x="3744416" y="2880520"/>
            <a:chExt cx="4483546" cy="1079896"/>
          </a:xfrm>
        </p:grpSpPr>
        <p:cxnSp>
          <p:nvCxnSpPr>
            <p:cNvPr id="21" name="Gerade Verbindung mit Pfeil 20"/>
            <p:cNvCxnSpPr>
              <a:stCxn id="11" idx="1"/>
              <a:endCxn id="10" idx="3"/>
            </p:cNvCxnSpPr>
            <p:nvPr/>
          </p:nvCxnSpPr>
          <p:spPr>
            <a:xfrm flipH="1">
              <a:off x="3744416" y="3960416"/>
              <a:ext cx="172819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Form 26"/>
            <p:cNvCxnSpPr>
              <a:stCxn id="9" idx="3"/>
              <a:endCxn id="11" idx="3"/>
            </p:cNvCxnSpPr>
            <p:nvPr/>
          </p:nvCxnSpPr>
          <p:spPr>
            <a:xfrm flipH="1">
              <a:off x="7488832" y="2880520"/>
              <a:ext cx="576064" cy="1079896"/>
            </a:xfrm>
            <a:prstGeom prst="bentConnector3">
              <a:avLst>
                <a:gd name="adj1" fmla="val -39683"/>
              </a:avLst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/>
          </p:nvSpPr>
          <p:spPr>
            <a:xfrm>
              <a:off x="7670117" y="3706995"/>
              <a:ext cx="5578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>
                <a:spcAft>
                  <a:spcPts val="420"/>
                </a:spcAft>
              </a:pPr>
              <a:r>
                <a:rPr lang="de-DE" sz="1400" dirty="0" err="1" smtClean="0">
                  <a:solidFill>
                    <a:schemeClr val="accent2"/>
                  </a:solidFill>
                </a:rPr>
                <a:t>Success</a:t>
              </a:r>
              <a:endParaRPr lang="de-DE" sz="1400" dirty="0" smtClean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1152128" y="2880520"/>
            <a:ext cx="5904657" cy="1079896"/>
            <a:chOff x="1152128" y="2880520"/>
            <a:chExt cx="5904657" cy="1079896"/>
          </a:xfrm>
        </p:grpSpPr>
        <p:cxnSp>
          <p:nvCxnSpPr>
            <p:cNvPr id="19" name="Gewinkelte Verbindung 18"/>
            <p:cNvCxnSpPr>
              <a:stCxn id="9" idx="2"/>
              <a:endCxn id="10" idx="0"/>
            </p:cNvCxnSpPr>
            <p:nvPr/>
          </p:nvCxnSpPr>
          <p:spPr>
            <a:xfrm rot="5400000">
              <a:off x="4608501" y="1260227"/>
              <a:ext cx="576087" cy="432048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winkelte Verbindung 24"/>
            <p:cNvCxnSpPr>
              <a:stCxn id="10" idx="1"/>
              <a:endCxn id="7" idx="1"/>
            </p:cNvCxnSpPr>
            <p:nvPr/>
          </p:nvCxnSpPr>
          <p:spPr>
            <a:xfrm rot="10800000">
              <a:off x="1152128" y="2880520"/>
              <a:ext cx="576064" cy="1079896"/>
            </a:xfrm>
            <a:prstGeom prst="bentConnector3">
              <a:avLst>
                <a:gd name="adj1" fmla="val 139683"/>
              </a:avLst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/>
            <p:cNvSpPr txBox="1"/>
            <p:nvPr/>
          </p:nvSpPr>
          <p:spPr>
            <a:xfrm>
              <a:off x="6484081" y="3202939"/>
              <a:ext cx="49135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>
                <a:spcAft>
                  <a:spcPts val="420"/>
                </a:spcAft>
              </a:pPr>
              <a:r>
                <a:rPr lang="de-DE" sz="1400" dirty="0" err="1" smtClean="0">
                  <a:solidFill>
                    <a:schemeClr val="accent2"/>
                  </a:solidFill>
                </a:rPr>
                <a:t>Failure</a:t>
              </a:r>
              <a:endParaRPr lang="de-DE" sz="1400" dirty="0" smtClean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2166590" y="2376363"/>
            <a:ext cx="3935871" cy="954574"/>
            <a:chOff x="2166590" y="2376363"/>
            <a:chExt cx="3935871" cy="954574"/>
          </a:xfrm>
        </p:grpSpPr>
        <p:cxnSp>
          <p:nvCxnSpPr>
            <p:cNvPr id="15" name="Gerade Verbindung mit Pfeil 14"/>
            <p:cNvCxnSpPr>
              <a:stCxn id="8" idx="3"/>
              <a:endCxn id="9" idx="1"/>
            </p:cNvCxnSpPr>
            <p:nvPr/>
          </p:nvCxnSpPr>
          <p:spPr>
            <a:xfrm>
              <a:off x="5616624" y="2880520"/>
              <a:ext cx="43204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winkelte Verbindung 22"/>
            <p:cNvCxnSpPr>
              <a:stCxn id="8" idx="2"/>
              <a:endCxn id="7" idx="2"/>
            </p:cNvCxnSpPr>
            <p:nvPr/>
          </p:nvCxnSpPr>
          <p:spPr>
            <a:xfrm rot="5400000">
              <a:off x="3384376" y="1908288"/>
              <a:ext cx="12700" cy="2448272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/>
            <p:cNvSpPr txBox="1"/>
            <p:nvPr/>
          </p:nvSpPr>
          <p:spPr>
            <a:xfrm>
              <a:off x="5544616" y="2376363"/>
              <a:ext cx="5578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>
                <a:spcAft>
                  <a:spcPts val="420"/>
                </a:spcAft>
              </a:pPr>
              <a:r>
                <a:rPr lang="de-DE" sz="1400" dirty="0" err="1" smtClean="0">
                  <a:solidFill>
                    <a:schemeClr val="accent2"/>
                  </a:solidFill>
                </a:rPr>
                <a:t>Success</a:t>
              </a:r>
              <a:endParaRPr lang="de-DE" sz="14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4032448" y="3115493"/>
              <a:ext cx="49135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>
                <a:spcAft>
                  <a:spcPts val="420"/>
                </a:spcAft>
              </a:pPr>
              <a:r>
                <a:rPr lang="de-DE" sz="1400" dirty="0" err="1" smtClean="0">
                  <a:solidFill>
                    <a:schemeClr val="accent2"/>
                  </a:solidFill>
                </a:rPr>
                <a:t>Failure</a:t>
              </a:r>
              <a:endParaRPr lang="de-DE" sz="1400" dirty="0" smtClean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Zugangsnetze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PPP (urspr. RFC 1331)</a:t>
            </a:r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Authentifikation</a:t>
            </a:r>
            <a:r>
              <a:rPr lang="de-DE" dirty="0" smtClean="0"/>
              <a:t> über zusätzliches Authentication Protocol (z.B. PAP, CHAP, …)</a:t>
            </a:r>
          </a:p>
          <a:p>
            <a:pPr>
              <a:buNone/>
            </a:pPr>
            <a:r>
              <a:rPr lang="de-DE" dirty="0" err="1" smtClean="0"/>
              <a:t>PPPoE</a:t>
            </a:r>
            <a:r>
              <a:rPr lang="de-DE" dirty="0" smtClean="0"/>
              <a:t> (RFC 2516) – Basiert auf Ethernet-Frames</a:t>
            </a:r>
          </a:p>
          <a:p>
            <a:pPr>
              <a:buNone/>
            </a:pPr>
            <a:r>
              <a:rPr lang="de-DE" dirty="0" smtClean="0"/>
              <a:t>PPTP (RFC 2637) – „Microsoft“-Tunnel (z.B. über IP-Netze)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Microsoft Point-</a:t>
            </a:r>
            <a:r>
              <a:rPr lang="de-DE" dirty="0" err="1" smtClean="0"/>
              <a:t>to</a:t>
            </a:r>
            <a:r>
              <a:rPr lang="de-DE" dirty="0" smtClean="0"/>
              <a:t>-Point-Encryption (MPPE)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Microsoft Point-</a:t>
            </a:r>
            <a:r>
              <a:rPr lang="de-DE" dirty="0" err="1" smtClean="0"/>
              <a:t>to</a:t>
            </a:r>
            <a:r>
              <a:rPr lang="de-DE" dirty="0" smtClean="0"/>
              <a:t>-Point </a:t>
            </a:r>
            <a:r>
              <a:rPr lang="de-DE" dirty="0" err="1" smtClean="0"/>
              <a:t>Compression</a:t>
            </a:r>
            <a:r>
              <a:rPr lang="de-DE" dirty="0" smtClean="0"/>
              <a:t> (MPPC)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13</a:t>
            </a:fld>
            <a:endParaRPr lang="de-DE"/>
          </a:p>
        </p:txBody>
      </p:sp>
      <p:grpSp>
        <p:nvGrpSpPr>
          <p:cNvPr id="37" name="Gruppieren 36"/>
          <p:cNvGrpSpPr/>
          <p:nvPr/>
        </p:nvGrpSpPr>
        <p:grpSpPr>
          <a:xfrm>
            <a:off x="733425" y="1584275"/>
            <a:ext cx="7753350" cy="1349871"/>
            <a:chOff x="733425" y="1895921"/>
            <a:chExt cx="7753350" cy="1349871"/>
          </a:xfrm>
        </p:grpSpPr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3425" y="1895921"/>
              <a:ext cx="77533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Textfeld 27"/>
            <p:cNvSpPr txBox="1"/>
            <p:nvPr/>
          </p:nvSpPr>
          <p:spPr>
            <a:xfrm>
              <a:off x="2251956" y="3030348"/>
              <a:ext cx="296119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 algn="ctr">
                <a:spcAft>
                  <a:spcPts val="420"/>
                </a:spcAft>
              </a:pPr>
              <a:r>
                <a:rPr lang="de-DE" sz="1400" dirty="0" smtClean="0">
                  <a:solidFill>
                    <a:schemeClr val="accent2"/>
                  </a:solidFill>
                </a:rPr>
                <a:t>Layer 3 Protokoll (z.B. Internet Protocol)</a:t>
              </a:r>
            </a:p>
          </p:txBody>
        </p:sp>
        <p:cxnSp>
          <p:nvCxnSpPr>
            <p:cNvPr id="31" name="Gerade Verbindung 30"/>
            <p:cNvCxnSpPr/>
            <p:nvPr/>
          </p:nvCxnSpPr>
          <p:spPr>
            <a:xfrm flipH="1">
              <a:off x="2304256" y="2376363"/>
              <a:ext cx="1008112" cy="647825"/>
            </a:xfrm>
            <a:prstGeom prst="line">
              <a:avLst/>
            </a:prstGeom>
            <a:ln w="12700">
              <a:solidFill>
                <a:schemeClr val="accent2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>
              <a:off x="4176464" y="2376363"/>
              <a:ext cx="1008112" cy="647825"/>
            </a:xfrm>
            <a:prstGeom prst="line">
              <a:avLst/>
            </a:prstGeom>
            <a:ln w="12700">
              <a:solidFill>
                <a:schemeClr val="accent2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hteck 41"/>
          <p:cNvSpPr/>
          <p:nvPr/>
        </p:nvSpPr>
        <p:spPr>
          <a:xfrm rot="19756075">
            <a:off x="7352877" y="3205140"/>
            <a:ext cx="16626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0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Gleich mehr</a:t>
            </a:r>
            <a:endParaRPr lang="de-DE" sz="2000" b="1" cap="all" spc="0" dirty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1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Wiederholung:</a:t>
            </a:r>
            <a:br>
              <a:rPr lang="de-DE" dirty="0" smtClean="0"/>
            </a:br>
            <a:r>
              <a:rPr lang="de-DE" dirty="0" smtClean="0"/>
              <a:t>OSI-Layer 1 + 2</a:t>
            </a:r>
            <a:br>
              <a:rPr lang="de-DE" dirty="0" smtClean="0"/>
            </a:br>
            <a:r>
              <a:rPr lang="de-DE" dirty="0" smtClean="0"/>
              <a:t>Sicherheit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1 - Sicherheitsaspekte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Einziges Angriffsszenario: Physikalischer Zugriff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Rechenzentrum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Dark-Fiber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WLAN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IMSI-</a:t>
            </a:r>
            <a:r>
              <a:rPr lang="de-DE" dirty="0" err="1" smtClean="0"/>
              <a:t>Catcher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Mögliche Angreifer (realistisch?)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RZ-Betreiber / Angestellte / Putzfrau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WLAN-</a:t>
            </a:r>
            <a:r>
              <a:rPr lang="de-DE" dirty="0" err="1" smtClean="0"/>
              <a:t>Wardriver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Strafverfolger / Geheimdienste</a:t>
            </a:r>
          </a:p>
          <a:p>
            <a:pPr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1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Exkurs in die Realität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NSA belauscht</a:t>
            </a:r>
            <a:br>
              <a:rPr lang="de-DE" dirty="0" smtClean="0"/>
            </a:br>
            <a:r>
              <a:rPr lang="de-DE" dirty="0" smtClean="0"/>
              <a:t>unverschlüsselten</a:t>
            </a:r>
            <a:br>
              <a:rPr lang="de-DE" dirty="0" smtClean="0"/>
            </a:br>
            <a:r>
              <a:rPr lang="de-DE" dirty="0" smtClean="0"/>
              <a:t>Google-Traffic</a:t>
            </a:r>
            <a:br>
              <a:rPr lang="de-DE" dirty="0" smtClean="0"/>
            </a:br>
            <a:r>
              <a:rPr lang="de-DE" dirty="0" smtClean="0"/>
              <a:t>(Dark-Fiber)</a:t>
            </a:r>
          </a:p>
          <a:p>
            <a:pPr lvl="1">
              <a:buFont typeface="Wingdings" pitchFamily="2" charset="2"/>
              <a:buChar char="§"/>
            </a:pP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IMSI-</a:t>
            </a:r>
            <a:r>
              <a:rPr lang="de-DE" dirty="0" err="1" smtClean="0"/>
              <a:t>Catcher</a:t>
            </a:r>
            <a:r>
              <a:rPr lang="de-DE" dirty="0" smtClean="0"/>
              <a:t> in</a:t>
            </a:r>
            <a:br>
              <a:rPr lang="de-DE" dirty="0" smtClean="0"/>
            </a:br>
            <a:r>
              <a:rPr lang="de-DE" dirty="0" smtClean="0"/>
              <a:t>Gefängnissen oder</a:t>
            </a:r>
            <a:br>
              <a:rPr lang="de-DE" dirty="0" smtClean="0"/>
            </a:br>
            <a:r>
              <a:rPr lang="de-DE" dirty="0" smtClean="0"/>
              <a:t>bei Ermittlungen</a:t>
            </a:r>
          </a:p>
          <a:p>
            <a:pPr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4098" name="Picture 2" descr="https://matthewdgreen.files.wordpress.com/2019/09/addedremoved.png?w=700&amp;h=49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3580" y="1080219"/>
            <a:ext cx="5299348" cy="3717115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7945" y="1008211"/>
            <a:ext cx="6153055" cy="35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2 - Sicherheitsaspekte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IEEE 802 – MAC-Schicht 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802.3ab (1000Base-T)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err="1" smtClean="0"/>
              <a:t>Authentifikation</a:t>
            </a:r>
            <a:r>
              <a:rPr lang="de-DE" dirty="0" smtClean="0"/>
              <a:t> verwendeter Hardware (z.B. auf Basis der MAC-Adresse)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Einfach zu fälschen (Spoofing)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Zertifikatbasierte </a:t>
            </a:r>
            <a:r>
              <a:rPr lang="de-DE" dirty="0" err="1" smtClean="0"/>
              <a:t>Authentifikation</a:t>
            </a:r>
            <a:r>
              <a:rPr lang="de-DE" dirty="0" smtClean="0"/>
              <a:t> (802.1X „Port-</a:t>
            </a:r>
            <a:r>
              <a:rPr lang="de-DE" dirty="0" err="1" smtClean="0"/>
              <a:t>based</a:t>
            </a:r>
            <a:r>
              <a:rPr lang="de-DE" dirty="0" smtClean="0"/>
              <a:t> Authentication“)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Zertifikate zur </a:t>
            </a:r>
            <a:r>
              <a:rPr lang="de-DE" dirty="0" err="1" smtClean="0"/>
              <a:t>Authentifikation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802.11  (WLAN)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WEP (Wired </a:t>
            </a:r>
            <a:r>
              <a:rPr lang="de-DE" dirty="0" err="1" smtClean="0"/>
              <a:t>equivalent</a:t>
            </a:r>
            <a:r>
              <a:rPr lang="de-DE" dirty="0" smtClean="0"/>
              <a:t> </a:t>
            </a:r>
            <a:r>
              <a:rPr lang="de-DE" dirty="0" err="1" smtClean="0"/>
              <a:t>privacy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WPA/WPA2/WPA3 (</a:t>
            </a:r>
            <a:r>
              <a:rPr lang="de-DE" dirty="0" err="1" smtClean="0"/>
              <a:t>WiFi</a:t>
            </a:r>
            <a:r>
              <a:rPr lang="de-DE" dirty="0" smtClean="0"/>
              <a:t> </a:t>
            </a:r>
            <a:r>
              <a:rPr lang="de-DE" dirty="0" err="1" smtClean="0"/>
              <a:t>Protected</a:t>
            </a:r>
            <a:r>
              <a:rPr lang="de-DE" dirty="0" smtClean="0"/>
              <a:t> Access)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Verschlüsselung und </a:t>
            </a:r>
            <a:r>
              <a:rPr lang="de-DE" dirty="0" err="1" smtClean="0"/>
              <a:t>Authentifikation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 rot="21007916">
            <a:off x="929909" y="1812778"/>
            <a:ext cx="7646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54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Keine Verschlüsselung</a:t>
            </a:r>
            <a:endParaRPr lang="de-DE" sz="5400" b="1" cap="all" spc="0" dirty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255354" y="3675870"/>
            <a:ext cx="13612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0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Unsicher!</a:t>
            </a:r>
            <a:endParaRPr lang="de-DE" sz="2000" b="1" cap="all" spc="0" dirty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PPP/PPTP/</a:t>
            </a:r>
            <a:r>
              <a:rPr lang="de-DE" dirty="0" err="1" smtClean="0"/>
              <a:t>PPPoE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PAP (Password Authentication Protocol)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Unverschlüsselte Übertragung von Benutzername : Passwort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CHAP (Challenge Handshake Authentication Protocol)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Zufallszahl des Servers mit Benutzerpasswort </a:t>
            </a:r>
            <a:r>
              <a:rPr lang="de-DE" dirty="0" err="1" smtClean="0"/>
              <a:t>gehashed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MS-CHAPv2 mit MD4/DES mit Bruteforce zu knacken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EAP (Extensible Authentication Protocol)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2-Phasen-Authentifikation (z.B. mit RADIUS)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Erlaubt Verwendung von Authentication-Protokollen (z.B. </a:t>
            </a:r>
            <a:r>
              <a:rPr lang="de-DE" dirty="0" err="1" smtClean="0"/>
              <a:t>Kerberos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&gt;40 konkrete Verfahren (z.B. EAP-TLS, EAP-MD5, EAP-TTLS, …)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ARP (</a:t>
            </a:r>
            <a:r>
              <a:rPr lang="de-DE" dirty="0" err="1" smtClean="0"/>
              <a:t>Address</a:t>
            </a:r>
            <a:r>
              <a:rPr lang="de-DE" dirty="0" smtClean="0"/>
              <a:t> Resolution Protocol, RFC826)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Kommunikation auf L2 über MAC-Adressen der Netzwerk-Hardware</a:t>
            </a:r>
          </a:p>
          <a:p>
            <a:pPr lvl="1">
              <a:buNone/>
            </a:pPr>
            <a:endParaRPr lang="de-DE" dirty="0" smtClean="0"/>
          </a:p>
          <a:p>
            <a:pPr lvl="1">
              <a:buNone/>
            </a:pPr>
            <a:endParaRPr lang="de-DE" dirty="0" smtClean="0"/>
          </a:p>
          <a:p>
            <a:pPr lvl="1">
              <a:buNone/>
            </a:pP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Zuordnung übergeordneter Adressen (z.B. IP-Adressen) zu MAC-Adressen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Keine Sicherheitsmechanismen (Broadcast </a:t>
            </a:r>
            <a:r>
              <a:rPr lang="de-DE" dirty="0" err="1" smtClean="0"/>
              <a:t>request</a:t>
            </a:r>
            <a:r>
              <a:rPr lang="de-DE" dirty="0" smtClean="0"/>
              <a:t>; Broadcast/</a:t>
            </a:r>
            <a:r>
              <a:rPr lang="de-DE" dirty="0" err="1" smtClean="0"/>
              <a:t>Unicast</a:t>
            </a:r>
            <a:r>
              <a:rPr lang="de-DE" dirty="0" smtClean="0"/>
              <a:t> </a:t>
            </a:r>
            <a:r>
              <a:rPr lang="de-DE" dirty="0" err="1" smtClean="0"/>
              <a:t>response</a:t>
            </a:r>
            <a:r>
              <a:rPr lang="de-DE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ARP findet meist vom Benutzer unbemerkt statt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3954" y="1800299"/>
            <a:ext cx="3634283" cy="123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1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Wiederholung</a:t>
            </a:r>
            <a:br>
              <a:rPr lang="de-DE" dirty="0" smtClean="0"/>
            </a:br>
            <a:r>
              <a:rPr lang="de-DE" dirty="0" smtClean="0"/>
              <a:t>OSI-Layer 1 + 2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ARP (</a:t>
            </a:r>
            <a:r>
              <a:rPr lang="de-DE" dirty="0" err="1" smtClean="0"/>
              <a:t>Address</a:t>
            </a:r>
            <a:r>
              <a:rPr lang="de-DE" dirty="0" smtClean="0"/>
              <a:t> Resolution Protocol, RFC826)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Rechner pflegt einen ARP-Cache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503" y="2050575"/>
            <a:ext cx="7703866" cy="2702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ARP (</a:t>
            </a:r>
            <a:r>
              <a:rPr lang="de-DE" dirty="0" err="1" smtClean="0"/>
              <a:t>Address</a:t>
            </a:r>
            <a:r>
              <a:rPr lang="de-DE" dirty="0" smtClean="0"/>
              <a:t> Resolution Protocol, RFC826)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Manipulation des ARP-Cache durch gefälschte Antworten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ARP-Cache </a:t>
            </a:r>
            <a:r>
              <a:rPr lang="de-DE" dirty="0" err="1" smtClean="0"/>
              <a:t>poisoning</a:t>
            </a:r>
            <a:r>
              <a:rPr lang="de-DE" dirty="0" smtClean="0"/>
              <a:t> / ARP-Spoofing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Ermöglicht Man-in-</a:t>
            </a:r>
            <a:r>
              <a:rPr lang="de-DE" dirty="0" err="1" smtClean="0"/>
              <a:t>the</a:t>
            </a:r>
            <a:r>
              <a:rPr lang="de-DE" dirty="0" smtClean="0"/>
              <a:t>-</a:t>
            </a:r>
            <a:r>
              <a:rPr lang="de-DE" dirty="0" err="1" smtClean="0"/>
              <a:t>middle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Nur in lokalen Netzen möglich (Layer 2!)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Angriff ist ohne technisches Verständnis möglich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Linux: z.B. </a:t>
            </a:r>
            <a:r>
              <a:rPr lang="de-DE" dirty="0" err="1" smtClean="0"/>
              <a:t>Ettercap</a:t>
            </a:r>
            <a:endParaRPr lang="de-DE" dirty="0" smtClean="0"/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Windows: z.B. </a:t>
            </a:r>
            <a:r>
              <a:rPr lang="de-DE" dirty="0" err="1" smtClean="0"/>
              <a:t>Cain&amp;Abel</a:t>
            </a:r>
            <a:r>
              <a:rPr lang="de-DE" dirty="0" smtClean="0"/>
              <a:t> (oxid.it)</a:t>
            </a:r>
          </a:p>
          <a:p>
            <a:pPr lvl="1"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1653" y="1214330"/>
            <a:ext cx="6893718" cy="348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hteck 7"/>
          <p:cNvSpPr/>
          <p:nvPr/>
        </p:nvSpPr>
        <p:spPr>
          <a:xfrm>
            <a:off x="2438747" y="1853257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2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560887" y="1853257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4573E-6 3.62745E-6 L 0.05475 3.62745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3223E-6 3.62745E-6 L -0.05476 3.6274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77 3.53841E-6 L -0.04926 0.001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77 -2.5528E-6 L -0.27937 0.0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 – Sicherheitsaspekte 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err="1" smtClean="0"/>
              <a:t>Denial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Service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Flooding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de-DE" dirty="0" err="1" smtClean="0"/>
              <a:t>Unicast</a:t>
            </a:r>
            <a:r>
              <a:rPr lang="de-DE" dirty="0" smtClean="0"/>
              <a:t> </a:t>
            </a:r>
            <a:r>
              <a:rPr lang="de-DE" dirty="0" err="1" smtClean="0"/>
              <a:t>Flooding</a:t>
            </a:r>
            <a:r>
              <a:rPr lang="de-DE" dirty="0" smtClean="0"/>
              <a:t> eines Hosts (auch mit Hilfe von ARP möglich)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err="1" smtClean="0"/>
              <a:t>Flooding</a:t>
            </a:r>
            <a:r>
              <a:rPr lang="de-DE" dirty="0" smtClean="0"/>
              <a:t> eines Switches mit ARP-Paketen / gefälschten Ethernet Frames</a:t>
            </a:r>
          </a:p>
          <a:p>
            <a:pPr lvl="1">
              <a:buFont typeface="Wingdings" pitchFamily="2" charset="2"/>
              <a:buChar char="§"/>
            </a:pPr>
            <a:endParaRPr lang="de-DE" dirty="0" smtClean="0"/>
          </a:p>
          <a:p>
            <a:pPr>
              <a:buNone/>
            </a:pPr>
            <a:r>
              <a:rPr lang="de-DE" dirty="0" smtClean="0"/>
              <a:t>Zusammenfassend: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Layer-2-Sicherheitsprobleme sind nur bedingt durch Sicherheitsmechanismen auf höheren Schichten zu kompensieren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OSI Layer 1 + 2: 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Rückblick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ISO/OSI-Layer 1 und 2 (MAC &amp; LLC nach IEEE 802)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Unterschiedliche Protokolle auf beiden Schichten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1000Base-T / ARCNET / Ethernet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CSMA/CD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Ethernet / WLAN / Bluetooth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Sicherheitsaspekte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ARP-Spoofing / -Cache-</a:t>
            </a:r>
            <a:r>
              <a:rPr lang="de-DE" dirty="0" err="1" smtClean="0"/>
              <a:t>Poisoning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Ausgabe Übungszettel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Immer Dienstags (vor der Übung) auf der Vorlesungswebseite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1 Woche Bearbeitungszeit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Abgabe in Gruppen</a:t>
            </a:r>
          </a:p>
          <a:p>
            <a:pPr>
              <a:buNone/>
            </a:pPr>
            <a:endParaRPr lang="de-DE" dirty="0" smtClean="0"/>
          </a:p>
          <a:p>
            <a:pPr algn="ctr">
              <a:buNone/>
            </a:pPr>
            <a:r>
              <a:rPr lang="de-DE" sz="3600" b="1" dirty="0" smtClean="0">
                <a:solidFill>
                  <a:srgbClr val="FF0000"/>
                </a:solidFill>
              </a:rPr>
              <a:t>Morgen ist noch keine Übung!</a:t>
            </a:r>
          </a:p>
          <a:p>
            <a:pPr lvl="1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Corona </a:t>
            </a:r>
            <a:r>
              <a:rPr lang="de-DE" dirty="0" err="1" smtClean="0"/>
              <a:t>Reminder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3306" y="432147"/>
            <a:ext cx="4561211" cy="432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Netzwerke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Lastverbund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Aufgabenverteilung</a:t>
            </a:r>
            <a:r>
              <a:rPr lang="en-US" dirty="0" smtClean="0">
                <a:latin typeface="Exo 2 Medium" pitchFamily="50" charset="0"/>
              </a:rPr>
              <a:t> an </a:t>
            </a:r>
            <a:r>
              <a:rPr lang="en-US" dirty="0" err="1" smtClean="0">
                <a:latin typeface="Exo 2 Medium" pitchFamily="50" charset="0"/>
              </a:rPr>
              <a:t>unterschiedliche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Endpunkte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latin typeface="Exo 2 Medium" pitchFamily="50" charset="0"/>
              </a:rPr>
              <a:t>(</a:t>
            </a:r>
            <a:r>
              <a:rPr lang="en-US" dirty="0" err="1" smtClean="0">
                <a:latin typeface="Exo 2 Medium" pitchFamily="50" charset="0"/>
              </a:rPr>
              <a:t>Optimale</a:t>
            </a:r>
            <a:r>
              <a:rPr lang="en-US" dirty="0" smtClean="0">
                <a:latin typeface="Exo 2 Medium" pitchFamily="50" charset="0"/>
              </a:rPr>
              <a:t>) </a:t>
            </a:r>
            <a:r>
              <a:rPr lang="en-US" dirty="0" err="1" smtClean="0">
                <a:latin typeface="Exo 2 Medium" pitchFamily="50" charset="0"/>
              </a:rPr>
              <a:t>Lastverteilung</a:t>
            </a:r>
            <a:r>
              <a:rPr lang="en-US" dirty="0" smtClean="0">
                <a:latin typeface="Exo 2 Medium" pitchFamily="50" charset="0"/>
              </a:rPr>
              <a:t> / </a:t>
            </a:r>
            <a:r>
              <a:rPr lang="en-US" dirty="0" err="1" smtClean="0">
                <a:latin typeface="Exo 2 Medium" pitchFamily="50" charset="0"/>
              </a:rPr>
              <a:t>Ressourcennutzung</a:t>
            </a:r>
            <a:endParaRPr lang="en-US" dirty="0" smtClean="0">
              <a:latin typeface="Exo 2 Medium" pitchFamily="50" charset="0"/>
            </a:endParaRPr>
          </a:p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Leistungsverbund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Unterschiedliche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spezialisierte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Endpunkte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Zusammengefasst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zu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einer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logischen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Einheit</a:t>
            </a:r>
            <a:endParaRPr lang="en-US" dirty="0" smtClean="0">
              <a:latin typeface="Exo 2 Medium" pitchFamily="50" charset="0"/>
            </a:endParaRPr>
          </a:p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Verfügbarkeitsverbund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Redundanz</a:t>
            </a:r>
            <a:r>
              <a:rPr lang="en-US" dirty="0" smtClean="0">
                <a:latin typeface="Exo 2 Medium" pitchFamily="50" charset="0"/>
              </a:rPr>
              <a:t> / Load-Balancing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latin typeface="Exo 2 Medium" pitchFamily="50" charset="0"/>
              </a:rPr>
              <a:t>Problem: </a:t>
            </a:r>
            <a:r>
              <a:rPr lang="en-US" dirty="0" err="1" smtClean="0">
                <a:latin typeface="Exo 2 Medium" pitchFamily="50" charset="0"/>
              </a:rPr>
              <a:t>Datenhaltung</a:t>
            </a:r>
            <a:r>
              <a:rPr lang="en-US" dirty="0" smtClean="0">
                <a:latin typeface="Exo 2 Medium" pitchFamily="50" charset="0"/>
              </a:rPr>
              <a:t> oft </a:t>
            </a:r>
            <a:r>
              <a:rPr lang="en-US" dirty="0" err="1" smtClean="0">
                <a:latin typeface="Exo 2 Medium" pitchFamily="50" charset="0"/>
              </a:rPr>
              <a:t>nicht</a:t>
            </a:r>
            <a:r>
              <a:rPr lang="en-US" dirty="0" smtClean="0">
                <a:latin typeface="Exo 2 Medium" pitchFamily="50" charset="0"/>
              </a:rPr>
              <a:t> redundant</a:t>
            </a:r>
            <a:endParaRPr lang="de-DE" dirty="0" smtClean="0">
              <a:latin typeface="Exo 2 Medium" pitchFamily="50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1003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Netzwerke</a:t>
            </a:r>
            <a:r>
              <a:rPr lang="en-US" dirty="0" smtClean="0"/>
              <a:t>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Funktionsverbund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Geteilte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Ressourcennutzung</a:t>
            </a:r>
            <a:r>
              <a:rPr lang="en-US" dirty="0" smtClean="0">
                <a:latin typeface="Exo 2 Medium" pitchFamily="50" charset="0"/>
              </a:rPr>
              <a:t> (</a:t>
            </a:r>
            <a:r>
              <a:rPr lang="en-US" dirty="0" err="1" smtClean="0">
                <a:latin typeface="Exo 2 Medium" pitchFamily="50" charset="0"/>
              </a:rPr>
              <a:t>Festplattenspeicher</a:t>
            </a:r>
            <a:r>
              <a:rPr lang="en-US" dirty="0" smtClean="0">
                <a:latin typeface="Exo 2 Medium" pitchFamily="50" charset="0"/>
              </a:rPr>
              <a:t>, Software, etc.)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Virtuelle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Umgebung</a:t>
            </a:r>
            <a:r>
              <a:rPr lang="en-US" dirty="0" smtClean="0">
                <a:latin typeface="Exo 2 Medium" pitchFamily="50" charset="0"/>
              </a:rPr>
              <a:t> (</a:t>
            </a:r>
            <a:r>
              <a:rPr lang="en-US" dirty="0" err="1" smtClean="0">
                <a:latin typeface="Exo 2 Medium" pitchFamily="50" charset="0"/>
              </a:rPr>
              <a:t>Abstraktion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für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Benutzer</a:t>
            </a:r>
            <a:r>
              <a:rPr lang="en-US" dirty="0" smtClean="0">
                <a:latin typeface="Exo 2 Medium" pitchFamily="50" charset="0"/>
              </a:rPr>
              <a:t>)</a:t>
            </a:r>
          </a:p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Datenverbund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Zugriff</a:t>
            </a:r>
            <a:r>
              <a:rPr lang="en-US" dirty="0" smtClean="0">
                <a:latin typeface="Exo 2 Medium" pitchFamily="50" charset="0"/>
              </a:rPr>
              <a:t> auf </a:t>
            </a:r>
            <a:r>
              <a:rPr lang="en-US" dirty="0" err="1" smtClean="0">
                <a:latin typeface="Exo 2 Medium" pitchFamily="50" charset="0"/>
              </a:rPr>
              <a:t>gemeinsame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Datenbestände</a:t>
            </a:r>
            <a:r>
              <a:rPr lang="en-US" dirty="0" smtClean="0">
                <a:latin typeface="Exo 2 Medium" pitchFamily="50" charset="0"/>
              </a:rPr>
              <a:t> (</a:t>
            </a:r>
            <a:r>
              <a:rPr lang="en-US" dirty="0" err="1" smtClean="0">
                <a:latin typeface="Exo 2 Medium" pitchFamily="50" charset="0"/>
              </a:rPr>
              <a:t>klassische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Datenbanken</a:t>
            </a:r>
            <a:r>
              <a:rPr lang="en-US" dirty="0" smtClean="0">
                <a:latin typeface="Exo 2 Medium" pitchFamily="50" charset="0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Meist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ohne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Redundanz</a:t>
            </a:r>
            <a:r>
              <a:rPr lang="en-US" dirty="0" smtClean="0">
                <a:latin typeface="Exo 2 Medium" pitchFamily="50" charset="0"/>
              </a:rPr>
              <a:t> und </a:t>
            </a:r>
            <a:r>
              <a:rPr lang="en-US" dirty="0" err="1" smtClean="0">
                <a:latin typeface="Exo 2 Medium" pitchFamily="50" charset="0"/>
              </a:rPr>
              <a:t>ortsgebunden</a:t>
            </a:r>
            <a:endParaRPr lang="en-US" dirty="0" smtClean="0">
              <a:latin typeface="Exo 2 Medium" pitchFamily="50" charset="0"/>
            </a:endParaRPr>
          </a:p>
          <a:p>
            <a:pPr>
              <a:buNone/>
            </a:pPr>
            <a:r>
              <a:rPr lang="en-US" dirty="0" err="1" smtClean="0">
                <a:latin typeface="Exo 2 Medium" pitchFamily="50" charset="0"/>
              </a:rPr>
              <a:t>Nachrichtenverbund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Austausch</a:t>
            </a:r>
            <a:r>
              <a:rPr lang="en-US" dirty="0" smtClean="0">
                <a:latin typeface="Exo 2 Medium" pitchFamily="50" charset="0"/>
              </a:rPr>
              <a:t> von </a:t>
            </a:r>
            <a:r>
              <a:rPr lang="en-US" dirty="0" err="1" smtClean="0">
                <a:latin typeface="Exo 2 Medium" pitchFamily="50" charset="0"/>
              </a:rPr>
              <a:t>Nachrichten</a:t>
            </a:r>
            <a:r>
              <a:rPr lang="en-US" dirty="0" smtClean="0">
                <a:latin typeface="Exo 2 Medium" pitchFamily="50" charset="0"/>
              </a:rPr>
              <a:t> / </a:t>
            </a:r>
            <a:r>
              <a:rPr lang="en-US" dirty="0" err="1" smtClean="0">
                <a:latin typeface="Exo 2 Medium" pitchFamily="50" charset="0"/>
              </a:rPr>
              <a:t>Kommunikation</a:t>
            </a:r>
            <a:endParaRPr lang="en-US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err="1" smtClean="0">
                <a:latin typeface="Exo 2 Medium" pitchFamily="50" charset="0"/>
              </a:rPr>
              <a:t>Ortsübergreifende</a:t>
            </a:r>
            <a:r>
              <a:rPr lang="en-US" dirty="0" smtClean="0">
                <a:latin typeface="Exo 2 Medium" pitchFamily="50" charset="0"/>
              </a:rPr>
              <a:t> </a:t>
            </a:r>
            <a:r>
              <a:rPr lang="en-US" dirty="0" err="1" smtClean="0">
                <a:latin typeface="Exo 2 Medium" pitchFamily="50" charset="0"/>
              </a:rPr>
              <a:t>Erreichbarkeit</a:t>
            </a:r>
            <a:r>
              <a:rPr lang="en-US" dirty="0" smtClean="0">
                <a:latin typeface="Exo 2 Medium" pitchFamily="50" charset="0"/>
              </a:rPr>
              <a:t> von </a:t>
            </a:r>
            <a:r>
              <a:rPr lang="en-US" dirty="0" err="1" smtClean="0">
                <a:latin typeface="Exo 2 Medium" pitchFamily="50" charset="0"/>
              </a:rPr>
              <a:t>Kommunikationspartnern</a:t>
            </a:r>
            <a:endParaRPr lang="en-US" dirty="0" smtClean="0">
              <a:latin typeface="Exo 2 Medium" pitchFamily="50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1003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Netzwerke</a:t>
            </a:r>
            <a:r>
              <a:rPr lang="en-US" dirty="0" smtClean="0"/>
              <a:t>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Achtung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World Wide Web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das Internet!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Vielmehr</a:t>
            </a:r>
            <a:r>
              <a:rPr lang="en-US" dirty="0" smtClean="0"/>
              <a:t> </a:t>
            </a:r>
            <a:r>
              <a:rPr lang="en-US" dirty="0" err="1" smtClean="0"/>
              <a:t>bietet</a:t>
            </a:r>
            <a:r>
              <a:rPr lang="en-US" dirty="0" smtClean="0"/>
              <a:t> das Internet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technische</a:t>
            </a:r>
            <a:r>
              <a:rPr lang="en-US" dirty="0" smtClean="0"/>
              <a:t> Basis</a:t>
            </a:r>
            <a:br>
              <a:rPr lang="en-US" dirty="0" smtClean="0"/>
            </a:br>
            <a:r>
              <a:rPr lang="en-US" dirty="0" err="1" smtClean="0"/>
              <a:t>für</a:t>
            </a:r>
            <a:r>
              <a:rPr lang="en-US" dirty="0" smtClean="0"/>
              <a:t> das WWW und </a:t>
            </a:r>
            <a:r>
              <a:rPr lang="en-US" dirty="0" err="1" smtClean="0"/>
              <a:t>weitere</a:t>
            </a:r>
            <a:r>
              <a:rPr lang="en-US" dirty="0" smtClean="0"/>
              <a:t> </a:t>
            </a:r>
            <a:r>
              <a:rPr lang="en-US" dirty="0" err="1" smtClean="0"/>
              <a:t>Dienste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Internet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das </a:t>
            </a:r>
            <a:r>
              <a:rPr lang="en-US" dirty="0" err="1" smtClean="0"/>
              <a:t>einzige</a:t>
            </a:r>
            <a:r>
              <a:rPr lang="en-US" dirty="0" smtClean="0"/>
              <a:t> </a:t>
            </a:r>
            <a:r>
              <a:rPr lang="en-US" dirty="0" err="1" smtClean="0"/>
              <a:t>Netzwerk</a:t>
            </a:r>
            <a:r>
              <a:rPr lang="en-US" dirty="0" smtClean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GAN – Global Area Network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WAN – Wide Area Network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MAN – Metropolitan Area Network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LAN – Local Area Network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PAN – Personal Area Network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027" name="Picture 3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426" y="1152227"/>
            <a:ext cx="8785574" cy="361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Netzwerk-Protokolle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ISO/OSI-</a:t>
            </a:r>
            <a:r>
              <a:rPr lang="en-US" dirty="0" err="1" smtClean="0"/>
              <a:t>Protokollstapel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Referenzmodell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TCP/IP-</a:t>
            </a:r>
            <a:r>
              <a:rPr lang="en-US" dirty="0" err="1" smtClean="0"/>
              <a:t>Protokollfamilie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Basis </a:t>
            </a:r>
            <a:r>
              <a:rPr lang="en-US" dirty="0" err="1" smtClean="0"/>
              <a:t>der</a:t>
            </a:r>
            <a:r>
              <a:rPr lang="en-US" dirty="0" smtClean="0"/>
              <a:t> Internet-</a:t>
            </a:r>
            <a:r>
              <a:rPr lang="en-US" dirty="0" err="1" smtClean="0"/>
              <a:t>Kommunikation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IP</a:t>
            </a:r>
          </a:p>
          <a:p>
            <a:pPr>
              <a:buNone/>
            </a:pPr>
            <a:r>
              <a:rPr lang="en-US" dirty="0" err="1" smtClean="0"/>
              <a:t>Netzzugang</a:t>
            </a:r>
            <a:r>
              <a:rPr lang="en-US" dirty="0" smtClean="0"/>
              <a:t> (Host-to-Network) </a:t>
            </a:r>
            <a:r>
              <a:rPr lang="en-US" dirty="0" err="1" smtClean="0"/>
              <a:t>für</a:t>
            </a:r>
            <a:r>
              <a:rPr lang="en-US" dirty="0" smtClean="0"/>
              <a:t> das Internet </a:t>
            </a:r>
            <a:r>
              <a:rPr lang="en-US" dirty="0" err="1" smtClean="0"/>
              <a:t>egal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Modem / ISDN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Kabel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WLAN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1" name="Inhaltsplatzhalter 3"/>
          <p:cNvSpPr txBox="1">
            <a:spLocks/>
          </p:cNvSpPr>
          <p:nvPr/>
        </p:nvSpPr>
        <p:spPr>
          <a:xfrm>
            <a:off x="288032" y="1340044"/>
            <a:ext cx="4815192" cy="331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US" dirty="0" smtClean="0">
              <a:solidFill>
                <a:schemeClr val="accent2"/>
              </a:solidFill>
              <a:latin typeface="+mj-lt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endParaRPr lang="en-US" dirty="0" smtClean="0">
              <a:solidFill>
                <a:schemeClr val="accent2"/>
              </a:solidFill>
              <a:latin typeface="+mj-lt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endParaRPr lang="en-US" dirty="0" smtClean="0">
              <a:solidFill>
                <a:schemeClr val="accent2"/>
              </a:solidFill>
              <a:latin typeface="+mj-lt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                           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 PPP</a:t>
            </a: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      -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PPPoE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accent2"/>
                </a:solidFill>
                <a:latin typeface="+mj-lt"/>
              </a:rPr>
              <a:t>                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Ethernet</a:t>
            </a:r>
          </a:p>
          <a:p>
            <a:pPr marL="432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accent2"/>
                </a:solidFill>
                <a:latin typeface="+mj-lt"/>
              </a:rPr>
              <a:t>                 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– 802.11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227377"/>
            <a:ext cx="5922168" cy="3506547"/>
          </a:xfrm>
          <a:prstGeom prst="rect">
            <a:avLst/>
          </a:prstGeom>
          <a:solidFill>
            <a:srgbClr val="FAFAF9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Lokale Netzwerke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IEEE 802.X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Standards für die OSI-Layer 1 + 2 (lokale Netzwerke / Netzzugang)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Layer 1 (Bitübertragung)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Layer 2 (Sicherungsschicht / Ethernet)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Layer 2a (Media Access </a:t>
            </a:r>
            <a:r>
              <a:rPr lang="de-DE" dirty="0" err="1" smtClean="0"/>
              <a:t>Control</a:t>
            </a:r>
            <a:r>
              <a:rPr lang="de-DE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Layer 2b (Logical Link Layer)</a:t>
            </a:r>
          </a:p>
          <a:p>
            <a:pPr lvl="2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7</a:t>
            </a:fld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4248472" y="2736403"/>
            <a:ext cx="4301697" cy="720080"/>
            <a:chOff x="4248472" y="2736403"/>
            <a:chExt cx="4301697" cy="720080"/>
          </a:xfrm>
        </p:grpSpPr>
        <p:sp>
          <p:nvSpPr>
            <p:cNvPr id="8" name="Geschweifte Klammer rechts 7"/>
            <p:cNvSpPr/>
            <p:nvPr/>
          </p:nvSpPr>
          <p:spPr>
            <a:xfrm>
              <a:off x="4248472" y="2736403"/>
              <a:ext cx="360486" cy="720080"/>
            </a:xfrm>
            <a:prstGeom prst="rightBrace">
              <a:avLst/>
            </a:prstGeom>
            <a:ln w="28575">
              <a:solidFill>
                <a:schemeClr val="accent2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4680520" y="2952427"/>
              <a:ext cx="386964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6000" indent="-216000">
                <a:spcAft>
                  <a:spcPts val="420"/>
                </a:spcAft>
              </a:pPr>
              <a:r>
                <a:rPr lang="de-DE" dirty="0" smtClean="0">
                  <a:solidFill>
                    <a:srgbClr val="FF0000"/>
                  </a:solidFill>
                  <a:latin typeface="+mj-lt"/>
                </a:rPr>
                <a:t>so nicht im ISO/OSI-Schichtenmodell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1 – Bitübertragungsschicht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Übertragene Einheiten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Bits / Symbole (z.B. mittels Manchesterkodierung)</a:t>
            </a:r>
          </a:p>
          <a:p>
            <a:pPr>
              <a:buNone/>
            </a:pPr>
            <a:r>
              <a:rPr lang="de-DE" dirty="0" smtClean="0"/>
              <a:t>Protokolle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ARCNET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TokenRing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1000Base-T</a:t>
            </a:r>
          </a:p>
          <a:p>
            <a:pPr>
              <a:buNone/>
            </a:pPr>
            <a:r>
              <a:rPr lang="de-DE" dirty="0" smtClean="0"/>
              <a:t>Geräte / Hardware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Netzwerkkabel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Repeater</a:t>
            </a:r>
            <a:r>
              <a:rPr lang="de-DE" dirty="0" smtClean="0"/>
              <a:t> / Hub</a:t>
            </a:r>
          </a:p>
          <a:p>
            <a:pPr>
              <a:buFont typeface="Wingdings" pitchFamily="2" charset="2"/>
              <a:buChar char="§"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4656" y="2984500"/>
            <a:ext cx="1650186" cy="183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feld 9"/>
          <p:cNvSpPr txBox="1"/>
          <p:nvPr/>
        </p:nvSpPr>
        <p:spPr>
          <a:xfrm>
            <a:off x="7560840" y="4680619"/>
            <a:ext cx="130003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indent="-216000">
              <a:spcAft>
                <a:spcPts val="420"/>
              </a:spcAft>
            </a:pPr>
            <a:r>
              <a:rPr lang="de-DE" sz="1000" dirty="0" smtClean="0">
                <a:solidFill>
                  <a:schemeClr val="accent2"/>
                </a:solidFill>
                <a:latin typeface="+mj-lt"/>
              </a:rPr>
              <a:t>Pixabay.com - 494654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361327">
            <a:off x="2217804" y="1835965"/>
            <a:ext cx="303657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feld 11"/>
          <p:cNvSpPr txBox="1"/>
          <p:nvPr/>
        </p:nvSpPr>
        <p:spPr>
          <a:xfrm>
            <a:off x="3890902" y="3528491"/>
            <a:ext cx="1065997" cy="359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indent="-216000">
              <a:spcAft>
                <a:spcPts val="420"/>
              </a:spcAft>
            </a:pPr>
            <a:r>
              <a:rPr lang="de-DE" sz="1000" dirty="0" smtClean="0">
                <a:solidFill>
                  <a:schemeClr val="accent2"/>
                </a:solidFill>
                <a:latin typeface="+mj-lt"/>
              </a:rPr>
              <a:t>amiga.resource.cx</a:t>
            </a:r>
          </a:p>
          <a:p>
            <a:pPr marL="216000" indent="-216000">
              <a:spcAft>
                <a:spcPts val="420"/>
              </a:spcAft>
            </a:pPr>
            <a:r>
              <a:rPr lang="de-DE" sz="1000" dirty="0" err="1" smtClean="0">
                <a:solidFill>
                  <a:schemeClr val="accent2"/>
                </a:solidFill>
                <a:latin typeface="+mj-lt"/>
              </a:rPr>
              <a:t>Commodore</a:t>
            </a:r>
            <a:r>
              <a:rPr lang="de-DE" sz="1000" dirty="0" smtClean="0">
                <a:solidFill>
                  <a:schemeClr val="accent2"/>
                </a:solidFill>
                <a:latin typeface="+mj-lt"/>
              </a:rPr>
              <a:t> A560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Layer 2a – Media Access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Übertragene Einheiten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Frames</a:t>
            </a:r>
          </a:p>
          <a:p>
            <a:pPr>
              <a:buNone/>
            </a:pPr>
            <a:r>
              <a:rPr lang="de-DE" dirty="0" smtClean="0"/>
              <a:t>Protokolle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802.3 – Ethernet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802.11 – WLAN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802.15.1 – Bluetooth</a:t>
            </a:r>
          </a:p>
          <a:p>
            <a:pPr>
              <a:buNone/>
            </a:pPr>
            <a:r>
              <a:rPr lang="de-DE" dirty="0" smtClean="0"/>
              <a:t>Geräte / Hardware 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Kontrolle der verwendeten Geräte (z.B. Duplex-Settings)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Zugang zum Übertragungsmedium (z.B. CSMA/CD)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 April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B08B09"/>
      </a:accent6>
      <a:hlink>
        <a:srgbClr val="032D56"/>
      </a:hlink>
      <a:folHlink>
        <a:srgbClr val="6C6C62"/>
      </a:folHlink>
    </a:clrScheme>
    <a:fontScheme name="Uni-Bonn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B08B09"/>
      </a:accent6>
      <a:hlink>
        <a:srgbClr val="032D56"/>
      </a:hlink>
      <a:folHlink>
        <a:srgbClr val="6C6C62"/>
      </a:folHlink>
    </a:clrScheme>
    <a:fontScheme name="Uni-Bonn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slides-official</Template>
  <TotalTime>0</TotalTime>
  <Words>1237</Words>
  <Application>Microsoft Office PowerPoint</Application>
  <PresentationFormat>Benutzerdefiniert</PresentationFormat>
  <Paragraphs>297</Paragraphs>
  <Slides>26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slides-official</vt:lpstr>
      <vt:lpstr>Vorlesung Netzwerksicherheit</vt:lpstr>
      <vt:lpstr>Wiederholung OSI-Layer 1 + 2</vt:lpstr>
      <vt:lpstr>Netzwerke</vt:lpstr>
      <vt:lpstr>Netzwerke (forts.)</vt:lpstr>
      <vt:lpstr>Netzwerke (forts.)</vt:lpstr>
      <vt:lpstr>Netzwerk-Protokolle</vt:lpstr>
      <vt:lpstr>Lokale Netzwerke</vt:lpstr>
      <vt:lpstr>Layer 1 – Bitübertragungsschicht</vt:lpstr>
      <vt:lpstr>Layer 2a – Media Access Control</vt:lpstr>
      <vt:lpstr>Layer 2b – Logical Link Control (LLC)</vt:lpstr>
      <vt:lpstr>Zugangsnetze</vt:lpstr>
      <vt:lpstr>Zugangsnetze</vt:lpstr>
      <vt:lpstr>Zugangsnetze</vt:lpstr>
      <vt:lpstr>Wiederholung: OSI-Layer 1 + 2 Sicherheit</vt:lpstr>
      <vt:lpstr>Layer 1 - Sicherheitsaspekte</vt:lpstr>
      <vt:lpstr>Layer 1 – Sicherheitsaspekte (forts.)</vt:lpstr>
      <vt:lpstr>Layer 2 - Sicherheitsaspekte</vt:lpstr>
      <vt:lpstr>Layer 2 – Sicherheitsaspekte (forts.)</vt:lpstr>
      <vt:lpstr>Layer 2 – Sicherheitsaspekte (forts.)</vt:lpstr>
      <vt:lpstr>Layer 2 – Sicherheitsaspekte (forts.)</vt:lpstr>
      <vt:lpstr>Layer 2 – Sicherheitsaspekte (forts.)</vt:lpstr>
      <vt:lpstr>Layer 2 – Sicherheitsaspekte (forts.)</vt:lpstr>
      <vt:lpstr>Layer 2 – Sicherheitsaspekte (forts.)</vt:lpstr>
      <vt:lpstr>OSI Layer 1 + 2: Fazit</vt:lpstr>
      <vt:lpstr>Ausgabe Übungszettel</vt:lpstr>
      <vt:lpstr>Corona Reminder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Vorlesung Netzwerksicherheit</dc:title>
  <dc:creator>Wuebbeling</dc:creator>
  <cp:lastModifiedBy>matthias</cp:lastModifiedBy>
  <cp:revision>282</cp:revision>
  <dcterms:created xsi:type="dcterms:W3CDTF">2020-04-14T23:48:21Z</dcterms:created>
  <dcterms:modified xsi:type="dcterms:W3CDTF">2021-04-19T10:43:22Z</dcterms:modified>
</cp:coreProperties>
</file>